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28.xml.rels" ContentType="application/vnd.openxmlformats-package.relationships+xml"/>
  <Override PartName="/ppt/notesSlides/_rels/notesSlide25.xml.rels" ContentType="application/vnd.openxmlformats-package.relationships+xml"/>
  <Override PartName="/ppt/notesSlides/notesSlide28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20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4.png" ContentType="image/png"/>
  <Override PartName="/ppt/media/image39.png" ContentType="image/png"/>
  <Override PartName="/ppt/media/image53.png" ContentType="image/png"/>
  <Override PartName="/ppt/media/image3.png" ContentType="image/png"/>
  <Override PartName="/ppt/media/image22.png" ContentType="image/png"/>
  <Override PartName="/ppt/media/image7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21.png" ContentType="image/png"/>
  <Override PartName="/ppt/media/image6.png" ContentType="image/png"/>
  <Override PartName="/ppt/media/image51.png" ContentType="image/png"/>
  <Override PartName="/ppt/media/image1.png" ContentType="image/png"/>
  <Override PartName="/ppt/media/image8.png" ContentType="image/png"/>
  <Override PartName="/ppt/media/image23.png" ContentType="image/png"/>
  <Override PartName="/ppt/media/image10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8.png" ContentType="image/png"/>
  <Override PartName="/ppt/media/image36.jpeg" ContentType="image/jpeg"/>
  <Override PartName="/ppt/media/image44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5.png" ContentType="image/png"/>
  <Override PartName="/ppt/media/image46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03BD2C10-796D-4BFB-9BB8-71DB0BF90778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C12528E-09B0-49F8-870D-B42031BCD64C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5591F98-D1A4-45B0-8174-A0AF8C941C8C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43" name="" descr=""/>
          <p:cNvPicPr/>
          <p:nvPr/>
        </p:nvPicPr>
        <p:blipFill>
          <a:blip r:embed="rId2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  <p:pic>
        <p:nvPicPr>
          <p:cNvPr id="44" name="" descr=""/>
          <p:cNvPicPr/>
          <p:nvPr/>
        </p:nvPicPr>
        <p:blipFill>
          <a:blip r:embed="rId3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88" name="" descr=""/>
          <p:cNvPicPr/>
          <p:nvPr/>
        </p:nvPicPr>
        <p:blipFill>
          <a:blip r:embed="rId2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3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rgbClr val="b01513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title style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2/18/19</a:t>
            </a:r>
            <a:endParaRPr b="0" lang="en-US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B7120229-FC9B-4A61-A160-F153B0A2876F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46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47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48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9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0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rgbClr val="b01513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1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title style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LevelClick to edit Master text styles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7" marL="345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8" marL="3888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9" marL="432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9" marL="432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2/18/19</a:t>
            </a:r>
            <a:endParaRPr b="0" lang="en-US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5" name="PlaceHolder 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00BB1C66-A133-47B1-A271-1B51D2BF3F09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1154880" y="1447920"/>
            <a:ext cx="8825400" cy="3329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Deep Learning and its implications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1154880" y="4777560"/>
            <a:ext cx="8825400" cy="861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Delivered by: Gulraiz Khan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2468880" y="2926080"/>
            <a:ext cx="7580880" cy="3322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What Deep Learning can do?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Classification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36" name="Content Placeholder 3" descr=""/>
          <p:cNvPicPr/>
          <p:nvPr/>
        </p:nvPicPr>
        <p:blipFill>
          <a:blip r:embed="rId1"/>
          <a:stretch/>
        </p:blipFill>
        <p:spPr>
          <a:xfrm>
            <a:off x="3497400" y="1690560"/>
            <a:ext cx="4922640" cy="4421160"/>
          </a:xfrm>
          <a:prstGeom prst="rect">
            <a:avLst/>
          </a:prstGeom>
          <a:ln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Detection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38" name="Content Placeholder 3" descr=""/>
          <p:cNvPicPr/>
          <p:nvPr/>
        </p:nvPicPr>
        <p:blipFill>
          <a:blip r:embed="rId1"/>
          <a:stretch/>
        </p:blipFill>
        <p:spPr>
          <a:xfrm>
            <a:off x="2100240" y="2062800"/>
            <a:ext cx="7229160" cy="402876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Segmentation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40" name="Content Placeholder 3" descr=""/>
          <p:cNvPicPr/>
          <p:nvPr/>
        </p:nvPicPr>
        <p:blipFill>
          <a:blip r:embed="rId1"/>
          <a:stretch/>
        </p:blipFill>
        <p:spPr>
          <a:xfrm>
            <a:off x="2590920" y="1416960"/>
            <a:ext cx="7225920" cy="4479480"/>
          </a:xfrm>
          <a:prstGeom prst="rect">
            <a:avLst/>
          </a:prstGeom>
          <a:ln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Generation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42" name="Content Placeholder 3" descr=""/>
          <p:cNvPicPr/>
          <p:nvPr/>
        </p:nvPicPr>
        <p:blipFill>
          <a:blip r:embed="rId1"/>
          <a:stretch/>
        </p:blipFill>
        <p:spPr>
          <a:xfrm>
            <a:off x="1076400" y="2624760"/>
            <a:ext cx="3485880" cy="3209400"/>
          </a:xfrm>
          <a:prstGeom prst="rect">
            <a:avLst/>
          </a:prstGeom>
          <a:ln>
            <a:noFill/>
          </a:ln>
        </p:spPr>
      </p:pic>
      <p:pic>
        <p:nvPicPr>
          <p:cNvPr id="143" name="Picture 4" descr=""/>
          <p:cNvPicPr/>
          <p:nvPr/>
        </p:nvPicPr>
        <p:blipFill>
          <a:blip r:embed="rId2"/>
          <a:stretch/>
        </p:blipFill>
        <p:spPr>
          <a:xfrm>
            <a:off x="6321600" y="2925000"/>
            <a:ext cx="4476240" cy="2609640"/>
          </a:xfrm>
          <a:prstGeom prst="rect">
            <a:avLst/>
          </a:prstGeom>
          <a:ln>
            <a:noFill/>
          </a:ln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2665800" y="265176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5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Demo videos !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6" name="TextShape 2"/>
          <p:cNvSpPr txBox="1"/>
          <p:nvPr/>
        </p:nvSpPr>
        <p:spPr>
          <a:xfrm>
            <a:off x="2483640" y="321156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How Deep learning? 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1"/>
          <a:stretch/>
        </p:blipFill>
        <p:spPr>
          <a:xfrm>
            <a:off x="1912320" y="3140640"/>
            <a:ext cx="8694720" cy="1522800"/>
          </a:xfrm>
          <a:prstGeom prst="rect">
            <a:avLst/>
          </a:prstGeom>
          <a:ln>
            <a:noFill/>
          </a:ln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Dataset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50" name="Content Placeholder 3" descr=""/>
          <p:cNvPicPr/>
          <p:nvPr/>
        </p:nvPicPr>
        <p:blipFill>
          <a:blip r:embed="rId1"/>
          <a:stretch/>
        </p:blipFill>
        <p:spPr>
          <a:xfrm>
            <a:off x="1251000" y="2637720"/>
            <a:ext cx="4184280" cy="3138120"/>
          </a:xfrm>
          <a:prstGeom prst="rect">
            <a:avLst/>
          </a:prstGeom>
          <a:ln>
            <a:noFill/>
          </a:ln>
        </p:spPr>
      </p:pic>
      <p:pic>
        <p:nvPicPr>
          <p:cNvPr id="151" name="Picture 4" descr=""/>
          <p:cNvPicPr/>
          <p:nvPr/>
        </p:nvPicPr>
        <p:blipFill>
          <a:blip r:embed="rId2"/>
          <a:stretch/>
        </p:blipFill>
        <p:spPr>
          <a:xfrm>
            <a:off x="7304040" y="2637720"/>
            <a:ext cx="4074480" cy="2545200"/>
          </a:xfrm>
          <a:prstGeom prst="rect">
            <a:avLst/>
          </a:prstGeom>
          <a:ln>
            <a:noFill/>
          </a:ln>
        </p:spPr>
      </p:pic>
      <p:sp>
        <p:nvSpPr>
          <p:cNvPr id="152" name="CustomShape 2"/>
          <p:cNvSpPr/>
          <p:nvPr/>
        </p:nvSpPr>
        <p:spPr>
          <a:xfrm>
            <a:off x="2687400" y="5943600"/>
            <a:ext cx="1311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Collection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3"/>
          <p:cNvSpPr/>
          <p:nvPr/>
        </p:nvSpPr>
        <p:spPr>
          <a:xfrm>
            <a:off x="8673120" y="5758920"/>
            <a:ext cx="14551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Generation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graphicFrame>
        <p:nvGraphicFramePr>
          <p:cNvPr id="155" name="Table 2"/>
          <p:cNvGraphicFramePr/>
          <p:nvPr/>
        </p:nvGraphicFramePr>
        <p:xfrm>
          <a:off x="1040040" y="1697040"/>
          <a:ext cx="8946360" cy="4723920"/>
        </p:xfrm>
        <a:graphic>
          <a:graphicData uri="http://schemas.openxmlformats.org/drawingml/2006/table">
            <a:tbl>
              <a:tblPr/>
              <a:tblGrid>
                <a:gridCol w="3232440"/>
                <a:gridCol w="191520"/>
                <a:gridCol w="5522760"/>
              </a:tblGrid>
              <a:tr h="357120">
                <a:tc>
                  <a:txBody>
                    <a:bodyPr lIns="77760" rIns="7776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Title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7760" marR="777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 gridSpan="2">
                  <a:txBody>
                    <a:bodyPr lIns="77760" rIns="7776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Link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7760" marR="777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</a:tr>
              <a:tr h="357120">
                <a:tc gridSpan="3">
                  <a:txBody>
                    <a:bodyPr lIns="77760" rIns="777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Text Datasets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7760" marR="777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 hMerge="1">
                  <a:tcPr marL="77760" marR="777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 hMerge="1">
                  <a:tcPr marL="77760" marR="777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</a:tr>
              <a:tr h="622440">
                <a:tc gridSpan="2">
                  <a:txBody>
                    <a:bodyPr lIns="77760" rIns="777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Multidomain sentiment analysis dataset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7760" marR="777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 hMerge="1">
                  <a:tcPr marL="77760" marR="777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 lIns="77760" rIns="777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http://www.cs.jhu.edu/~mdredze/datasets/sentiment/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7760" marR="777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622440">
                <a:tc gridSpan="2">
                  <a:txBody>
                    <a:bodyPr lIns="77760" rIns="777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Reuters News dataset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7760" marR="777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 hMerge="1">
                  <a:tcPr marL="77760" marR="777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xBody>
                    <a:bodyPr lIns="77760" rIns="777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https://archive.ics.uci.edu/ml/datasets/Reuters-21578+Text+Categorization+Collection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7760" marR="777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357120">
                <a:tc gridSpan="2">
                  <a:txBody>
                    <a:bodyPr lIns="77760" rIns="777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WordNet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7760" marR="777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 hMerge="1">
                  <a:tcPr marL="77760" marR="777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 lIns="77760" rIns="777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https://wordnet.princeton.edu/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7760" marR="777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357120">
                <a:tc gridSpan="3">
                  <a:txBody>
                    <a:bodyPr lIns="77760" rIns="777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Audio Datasets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7760" marR="777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 hMerge="1">
                  <a:tcPr marL="77760" marR="777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 hMerge="1">
                  <a:tcPr marL="77760" marR="777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357120">
                <a:tc gridSpan="2">
                  <a:txBody>
                    <a:bodyPr lIns="77760" rIns="777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LibriSpeech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7760" marR="777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 hMerge="1">
                  <a:tcPr marL="77760" marR="777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 lIns="77760" rIns="777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http://www.openslr.org/12/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7760" marR="777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622440">
                <a:tc gridSpan="2">
                  <a:txBody>
                    <a:bodyPr lIns="77760" rIns="777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Free Spoken Digit Dataset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7760" marR="777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 hMerge="1">
                  <a:tcPr marL="77760" marR="777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xBody>
                    <a:bodyPr lIns="77760" rIns="777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https://github.com/Jakobovski/free-spoken-digit-dataset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7760" marR="777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357120">
                <a:tc gridSpan="3">
                  <a:txBody>
                    <a:bodyPr lIns="77760" rIns="777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Images Datasets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7760" marR="777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 hMerge="1">
                  <a:tcPr marL="77760" marR="777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 hMerge="1">
                  <a:tcPr marL="77760" marR="777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357120">
                <a:tc gridSpan="2">
                  <a:txBody>
                    <a:bodyPr lIns="77760" rIns="777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ImageNet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7760" marR="777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 hMerge="1">
                  <a:tcPr marL="77760" marR="777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xBody>
                    <a:bodyPr lIns="77760" rIns="777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http://www.image-net.org/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7760" marR="777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357120">
                <a:tc gridSpan="2">
                  <a:txBody>
                    <a:bodyPr lIns="77760" rIns="777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MS-COCO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7760" marR="777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 hMerge="1">
                  <a:tcPr marL="77760" marR="777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 lIns="77760" rIns="777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http://cocodataset.org/#home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7760" marR="777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</a:tbl>
          </a:graphicData>
        </a:graphic>
      </p:graphicFrame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Agenda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838080" y="1371600"/>
            <a:ext cx="11193480" cy="5486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Why Deep Learning (DL)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ML VS DL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Which to choose for your problem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Area in which DL can be used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Contributors in DL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DL around the globe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What DL can do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How Deep Learning 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Steps involved in DL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Convolution 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Classification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Feature extraction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57" name="TextShape 2"/>
          <p:cNvSpPr txBox="1"/>
          <p:nvPr/>
        </p:nvSpPr>
        <p:spPr>
          <a:xfrm>
            <a:off x="2926080" y="293724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What are features ?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Features for age detection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59" name="Content Placeholder 3" descr=""/>
          <p:cNvPicPr/>
          <p:nvPr/>
        </p:nvPicPr>
        <p:blipFill>
          <a:blip r:embed="rId1"/>
          <a:stretch/>
        </p:blipFill>
        <p:spPr>
          <a:xfrm>
            <a:off x="1112760" y="2442240"/>
            <a:ext cx="3819240" cy="2533320"/>
          </a:xfrm>
          <a:prstGeom prst="rect">
            <a:avLst/>
          </a:prstGeom>
          <a:ln>
            <a:noFill/>
          </a:ln>
        </p:spPr>
      </p:pic>
      <p:pic>
        <p:nvPicPr>
          <p:cNvPr id="160" name="Picture 4" descr=""/>
          <p:cNvPicPr/>
          <p:nvPr/>
        </p:nvPicPr>
        <p:blipFill>
          <a:blip r:embed="rId2"/>
          <a:stretch/>
        </p:blipFill>
        <p:spPr>
          <a:xfrm>
            <a:off x="5216400" y="2442240"/>
            <a:ext cx="3633840" cy="2533320"/>
          </a:xfrm>
          <a:prstGeom prst="rect">
            <a:avLst/>
          </a:prstGeom>
          <a:ln>
            <a:noFill/>
          </a:ln>
        </p:spPr>
      </p:pic>
      <p:pic>
        <p:nvPicPr>
          <p:cNvPr id="161" name="Picture 5" descr=""/>
          <p:cNvPicPr/>
          <p:nvPr/>
        </p:nvPicPr>
        <p:blipFill>
          <a:blip r:embed="rId3"/>
          <a:stretch/>
        </p:blipFill>
        <p:spPr>
          <a:xfrm>
            <a:off x="9086760" y="2124000"/>
            <a:ext cx="3104640" cy="3371400"/>
          </a:xfrm>
          <a:prstGeom prst="rect">
            <a:avLst/>
          </a:prstGeom>
          <a:ln>
            <a:noFill/>
          </a:ln>
        </p:spPr>
      </p:pic>
      <p:sp>
        <p:nvSpPr>
          <p:cNvPr id="162" name="CustomShape 2"/>
          <p:cNvSpPr/>
          <p:nvPr/>
        </p:nvSpPr>
        <p:spPr>
          <a:xfrm>
            <a:off x="2445840" y="5648400"/>
            <a:ext cx="1153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Wrinkles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6442920" y="5648400"/>
            <a:ext cx="935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Height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4"/>
          <p:cNvSpPr/>
          <p:nvPr/>
        </p:nvSpPr>
        <p:spPr>
          <a:xfrm>
            <a:off x="10200600" y="5648400"/>
            <a:ext cx="1322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Hair Color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Feature extraction processes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Automatic feature extraction using convolution neural network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kernel slides over the image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Matrix of weights (numbers)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Perform an element-wise multiplication 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Finally, summing up the results into a single output pixel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Weight matrix / Kernel / Filter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8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69" name="Picture 5" descr=""/>
          <p:cNvPicPr/>
          <p:nvPr/>
        </p:nvPicPr>
        <p:blipFill>
          <a:blip r:embed="rId1"/>
          <a:stretch/>
        </p:blipFill>
        <p:spPr>
          <a:xfrm>
            <a:off x="1523880" y="1825560"/>
            <a:ext cx="7708680" cy="4664160"/>
          </a:xfrm>
          <a:prstGeom prst="rect">
            <a:avLst/>
          </a:prstGeom>
          <a:ln>
            <a:noFill/>
          </a:ln>
        </p:spPr>
      </p:pic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71" name="Content Placeholder 3" descr=""/>
          <p:cNvPicPr/>
          <p:nvPr/>
        </p:nvPicPr>
        <p:blipFill>
          <a:blip r:embed="rId1"/>
          <a:stretch/>
        </p:blipFill>
        <p:spPr>
          <a:xfrm>
            <a:off x="3110040" y="2607480"/>
            <a:ext cx="4933440" cy="3085920"/>
          </a:xfrm>
          <a:prstGeom prst="rect">
            <a:avLst/>
          </a:prstGeom>
          <a:ln>
            <a:noFill/>
          </a:ln>
        </p:spPr>
      </p:pic>
      <p:sp>
        <p:nvSpPr>
          <p:cNvPr id="172" name="TextShape 2"/>
          <p:cNvSpPr txBox="1"/>
          <p:nvPr/>
        </p:nvSpPr>
        <p:spPr>
          <a:xfrm>
            <a:off x="646560" y="45324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Convolution Processes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Stride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4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Stride : How much to jump during window movement, What effect of 1, 2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75" name="Picture 3" descr=""/>
          <p:cNvPicPr/>
          <p:nvPr/>
        </p:nvPicPr>
        <p:blipFill>
          <a:blip r:embed="rId1"/>
          <a:stretch/>
        </p:blipFill>
        <p:spPr>
          <a:xfrm>
            <a:off x="3249360" y="3228840"/>
            <a:ext cx="5163120" cy="3019320"/>
          </a:xfrm>
          <a:prstGeom prst="rect">
            <a:avLst/>
          </a:prstGeom>
          <a:ln>
            <a:noFill/>
          </a:ln>
        </p:spPr>
      </p:pic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7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78" name="Picture 3" descr=""/>
          <p:cNvPicPr/>
          <p:nvPr/>
        </p:nvPicPr>
        <p:blipFill>
          <a:blip r:embed="rId1"/>
          <a:stretch/>
        </p:blipFill>
        <p:spPr>
          <a:xfrm>
            <a:off x="2260440" y="1825560"/>
            <a:ext cx="7124400" cy="4479480"/>
          </a:xfrm>
          <a:prstGeom prst="rect">
            <a:avLst/>
          </a:prstGeom>
          <a:ln>
            <a:noFill/>
          </a:ln>
        </p:spPr>
      </p:pic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80" name="Content Placeholder 3" descr=""/>
          <p:cNvPicPr/>
          <p:nvPr/>
        </p:nvPicPr>
        <p:blipFill>
          <a:blip r:embed="rId1"/>
          <a:stretch/>
        </p:blipFill>
        <p:spPr>
          <a:xfrm>
            <a:off x="1975320" y="2052720"/>
            <a:ext cx="7202520" cy="4195440"/>
          </a:xfrm>
          <a:prstGeom prst="rect">
            <a:avLst/>
          </a:prstGeom>
          <a:ln>
            <a:noFill/>
          </a:ln>
        </p:spPr>
      </p:pic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Stride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82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Stride : How much to jump during window movement, What effect of 1, 2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83" name="Picture 3" descr=""/>
          <p:cNvPicPr/>
          <p:nvPr/>
        </p:nvPicPr>
        <p:blipFill>
          <a:blip r:embed="rId1"/>
          <a:stretch/>
        </p:blipFill>
        <p:spPr>
          <a:xfrm>
            <a:off x="3249360" y="3228840"/>
            <a:ext cx="5163120" cy="3019320"/>
          </a:xfrm>
          <a:prstGeom prst="rect">
            <a:avLst/>
          </a:prstGeom>
          <a:ln>
            <a:noFill/>
          </a:ln>
        </p:spPr>
      </p:pic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85" name="Content Placeholder 3" descr=""/>
          <p:cNvPicPr/>
          <p:nvPr/>
        </p:nvPicPr>
        <p:blipFill>
          <a:blip r:embed="rId1"/>
          <a:stretch/>
        </p:blipFill>
        <p:spPr>
          <a:xfrm>
            <a:off x="2310120" y="2052720"/>
            <a:ext cx="6533280" cy="419544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2286000" y="293724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Why Deep Learning ? 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Padding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87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Padding: Surrounds the input with zeros. Why ? 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88" name="Picture 3" descr=""/>
          <p:cNvPicPr/>
          <p:nvPr/>
        </p:nvPicPr>
        <p:blipFill>
          <a:blip r:embed="rId1"/>
          <a:stretch/>
        </p:blipFill>
        <p:spPr>
          <a:xfrm>
            <a:off x="2286000" y="2479680"/>
            <a:ext cx="7619760" cy="4743000"/>
          </a:xfrm>
          <a:prstGeom prst="rect">
            <a:avLst/>
          </a:prstGeom>
          <a:ln>
            <a:noFill/>
          </a:ln>
        </p:spPr>
      </p:pic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Pooling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90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Pooling is basically selecting specific value from a pool of values. (Four brother, bike)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Pooling to reduce the dimensionality, Why pooling ?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91" name="Picture 3" descr=""/>
          <p:cNvPicPr/>
          <p:nvPr/>
        </p:nvPicPr>
        <p:blipFill>
          <a:blip r:embed="rId1"/>
          <a:stretch/>
        </p:blipFill>
        <p:spPr>
          <a:xfrm>
            <a:off x="3186000" y="3510000"/>
            <a:ext cx="5819400" cy="2352240"/>
          </a:xfrm>
          <a:prstGeom prst="rect">
            <a:avLst/>
          </a:prstGeom>
          <a:ln>
            <a:noFill/>
          </a:ln>
        </p:spPr>
      </p:pic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Mathematically Calculate output feature size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93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94" name="TextShape 3"/>
          <p:cNvSpPr txBox="1"/>
          <p:nvPr/>
        </p:nvSpPr>
        <p:spPr>
          <a:xfrm>
            <a:off x="1103760" y="205344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 = [ (I-F+2P) /S ] +1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95" name="Formula 4"/>
              <p:cNvSpPr txBox="1"/>
              <p:nvPr/>
            </p:nvSpPr>
            <p:spPr>
              <a:xfrm>
                <a:off x="3810240" y="2986200"/>
                <a:ext cx="72000" cy="169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/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96" name="Formula 5"/>
              <p:cNvSpPr txBox="1"/>
              <p:nvPr/>
            </p:nvSpPr>
            <p:spPr>
              <a:xfrm>
                <a:off x="5760000" y="3249000"/>
                <a:ext cx="719640" cy="359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/>
                </a14:m>
              </a:p>
            </p:txBody>
          </p:sp>
        </mc:Choice>
        <mc:Fallback/>
      </mc:AlternateContent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98" name="Content Placeholder 3" descr=""/>
          <p:cNvPicPr/>
          <p:nvPr/>
        </p:nvPicPr>
        <p:blipFill>
          <a:blip r:embed="rId1"/>
          <a:stretch/>
        </p:blipFill>
        <p:spPr>
          <a:xfrm>
            <a:off x="1271160" y="1990800"/>
            <a:ext cx="9420480" cy="4350960"/>
          </a:xfrm>
          <a:prstGeom prst="rect">
            <a:avLst/>
          </a:prstGeom>
          <a:ln>
            <a:noFill/>
          </a:ln>
        </p:spPr>
      </p:pic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Fully connected layer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00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Matrix multiplication of the 1x3 input vector (yellow nodes) with the 3x4 weight matrix W1. 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result of this dot product is a 1x4 vector 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We then multiply this 1x4 vector with a 4x4 matrix W2, resulting in a 1x4 vector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green nodes. And finally a using a 4x1 matrix W3 we get the output.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202" name="Content Placeholder 3" descr=""/>
          <p:cNvPicPr/>
          <p:nvPr/>
        </p:nvPicPr>
        <p:blipFill>
          <a:blip r:embed="rId1"/>
          <a:stretch/>
        </p:blipFill>
        <p:spPr>
          <a:xfrm>
            <a:off x="2049480" y="2025000"/>
            <a:ext cx="7229160" cy="3495240"/>
          </a:xfrm>
          <a:prstGeom prst="rect">
            <a:avLst/>
          </a:prstGeom>
          <a:ln>
            <a:noFill/>
          </a:ln>
        </p:spPr>
      </p:pic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Activation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04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Transform the features, decide how features should go to next layer.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205" name="Picture 3" descr=""/>
          <p:cNvPicPr/>
          <p:nvPr/>
        </p:nvPicPr>
        <p:blipFill>
          <a:blip r:embed="rId1"/>
          <a:stretch/>
        </p:blipFill>
        <p:spPr>
          <a:xfrm>
            <a:off x="4013280" y="2941560"/>
            <a:ext cx="3733560" cy="3057120"/>
          </a:xfrm>
          <a:prstGeom prst="rect">
            <a:avLst/>
          </a:prstGeom>
          <a:ln>
            <a:noFill/>
          </a:ln>
        </p:spPr>
      </p:pic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Classification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07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Finally softmax is used to classify the images 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208" name="Picture 3" descr=""/>
          <p:cNvPicPr/>
          <p:nvPr/>
        </p:nvPicPr>
        <p:blipFill>
          <a:blip r:embed="rId1"/>
          <a:stretch/>
        </p:blipFill>
        <p:spPr>
          <a:xfrm>
            <a:off x="895680" y="2417760"/>
            <a:ext cx="10991520" cy="3800160"/>
          </a:xfrm>
          <a:prstGeom prst="rect">
            <a:avLst/>
          </a:prstGeom>
          <a:ln>
            <a:noFill/>
          </a:ln>
        </p:spPr>
      </p:pic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Course Outcome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10" name="TextShape 2"/>
          <p:cNvSpPr txBox="1"/>
          <p:nvPr/>
        </p:nvSpPr>
        <p:spPr>
          <a:xfrm>
            <a:off x="1020600" y="174852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Learn complete insight of deep neural network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Lear how to prepare data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Frameworks for deep learning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Learn about all activations, poolings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Learn about object detection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Learn about multimedia generation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Learn about segmentation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12" name="TextShape 2"/>
          <p:cNvSpPr txBox="1"/>
          <p:nvPr/>
        </p:nvSpPr>
        <p:spPr>
          <a:xfrm>
            <a:off x="2926080" y="25714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Questions ?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02" name="Content Placeholder 3" descr=""/>
          <p:cNvPicPr/>
          <p:nvPr/>
        </p:nvPicPr>
        <p:blipFill>
          <a:blip r:embed="rId1"/>
          <a:stretch/>
        </p:blipFill>
        <p:spPr>
          <a:xfrm>
            <a:off x="651600" y="2219040"/>
            <a:ext cx="4887360" cy="3838320"/>
          </a:xfrm>
          <a:prstGeom prst="rect">
            <a:avLst/>
          </a:prstGeom>
          <a:ln>
            <a:noFill/>
          </a:ln>
        </p:spPr>
      </p:pic>
      <p:pic>
        <p:nvPicPr>
          <p:cNvPr id="103" name="Picture 4" descr=""/>
          <p:cNvPicPr/>
          <p:nvPr/>
        </p:nvPicPr>
        <p:blipFill>
          <a:blip r:embed="rId2"/>
          <a:stretch/>
        </p:blipFill>
        <p:spPr>
          <a:xfrm>
            <a:off x="6253200" y="2254680"/>
            <a:ext cx="5100120" cy="3803040"/>
          </a:xfrm>
          <a:prstGeom prst="rect">
            <a:avLst/>
          </a:prstGeom>
          <a:ln>
            <a:noFill/>
          </a:ln>
        </p:spPr>
      </p:pic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AI vs ML vs DL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5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06" name="Picture 9" descr=""/>
          <p:cNvPicPr/>
          <p:nvPr/>
        </p:nvPicPr>
        <p:blipFill>
          <a:blip r:embed="rId1"/>
          <a:stretch/>
        </p:blipFill>
        <p:spPr>
          <a:xfrm>
            <a:off x="3383280" y="1351440"/>
            <a:ext cx="5318640" cy="5049360"/>
          </a:xfrm>
          <a:prstGeom prst="rect">
            <a:avLst/>
          </a:prstGeom>
          <a:ln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Which one to choose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08" name="Content Placeholder 7" descr=""/>
          <p:cNvPicPr/>
          <p:nvPr/>
        </p:nvPicPr>
        <p:blipFill>
          <a:blip r:embed="rId1"/>
          <a:stretch/>
        </p:blipFill>
        <p:spPr>
          <a:xfrm>
            <a:off x="4168080" y="2687400"/>
            <a:ext cx="3114360" cy="2171520"/>
          </a:xfrm>
          <a:prstGeom prst="rect">
            <a:avLst/>
          </a:prstGeom>
          <a:ln>
            <a:noFill/>
          </a:ln>
        </p:spPr>
      </p:pic>
      <p:pic>
        <p:nvPicPr>
          <p:cNvPr id="109" name="Picture 6" descr=""/>
          <p:cNvPicPr/>
          <p:nvPr/>
        </p:nvPicPr>
        <p:blipFill>
          <a:blip r:embed="rId2"/>
          <a:stretch/>
        </p:blipFill>
        <p:spPr>
          <a:xfrm>
            <a:off x="7853400" y="2503440"/>
            <a:ext cx="3815280" cy="2539440"/>
          </a:xfrm>
          <a:prstGeom prst="rect">
            <a:avLst/>
          </a:prstGeom>
          <a:ln>
            <a:noFill/>
          </a:ln>
        </p:spPr>
      </p:pic>
      <p:pic>
        <p:nvPicPr>
          <p:cNvPr id="110" name="Picture 8" descr=""/>
          <p:cNvPicPr/>
          <p:nvPr/>
        </p:nvPicPr>
        <p:blipFill>
          <a:blip r:embed="rId3"/>
          <a:stretch/>
        </p:blipFill>
        <p:spPr>
          <a:xfrm>
            <a:off x="1093320" y="2777760"/>
            <a:ext cx="1761840" cy="1990440"/>
          </a:xfrm>
          <a:prstGeom prst="rect">
            <a:avLst/>
          </a:prstGeom>
          <a:ln>
            <a:noFill/>
          </a:ln>
        </p:spPr>
      </p:pic>
      <p:sp>
        <p:nvSpPr>
          <p:cNvPr id="111" name="Line 2"/>
          <p:cNvSpPr/>
          <p:nvPr/>
        </p:nvSpPr>
        <p:spPr>
          <a:xfrm>
            <a:off x="3466440" y="2088000"/>
            <a:ext cx="109080" cy="4449240"/>
          </a:xfrm>
          <a:prstGeom prst="line">
            <a:avLst/>
          </a:prstGeom>
          <a:ln w="9360">
            <a:solidFill>
              <a:srgbClr val="b0151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Line 3"/>
          <p:cNvSpPr/>
          <p:nvPr/>
        </p:nvSpPr>
        <p:spPr>
          <a:xfrm>
            <a:off x="7458840" y="2088000"/>
            <a:ext cx="109080" cy="4449240"/>
          </a:xfrm>
          <a:prstGeom prst="line">
            <a:avLst/>
          </a:prstGeom>
          <a:ln w="9360">
            <a:solidFill>
              <a:srgbClr val="b0151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4"/>
          <p:cNvSpPr/>
          <p:nvPr/>
        </p:nvSpPr>
        <p:spPr>
          <a:xfrm>
            <a:off x="975600" y="5418000"/>
            <a:ext cx="14508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Rule Based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5"/>
          <p:cNvSpPr/>
          <p:nvPr/>
        </p:nvSpPr>
        <p:spPr>
          <a:xfrm>
            <a:off x="4416840" y="5418000"/>
            <a:ext cx="22003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Machine Learning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6"/>
          <p:cNvSpPr/>
          <p:nvPr/>
        </p:nvSpPr>
        <p:spPr>
          <a:xfrm>
            <a:off x="9027360" y="5418000"/>
            <a:ext cx="18468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Deep Learning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Areas in which DL can be used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17" name="Content Placeholder 3" descr=""/>
          <p:cNvPicPr/>
          <p:nvPr/>
        </p:nvPicPr>
        <p:blipFill>
          <a:blip r:embed="rId1"/>
          <a:stretch/>
        </p:blipFill>
        <p:spPr>
          <a:xfrm>
            <a:off x="838080" y="1984320"/>
            <a:ext cx="9619920" cy="4142880"/>
          </a:xfrm>
          <a:prstGeom prst="rect">
            <a:avLst/>
          </a:prstGeom>
          <a:ln>
            <a:noFill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Contributors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838080" y="177012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Understanding </a:t>
            </a:r>
            <a:r>
              <a:rPr b="0" lang="en-US" sz="2400" spc="-1" strike="noStrike">
                <a:solidFill>
                  <a:srgbClr val="b04a0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Deep Learning 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will not only enable us to build more intelligent machines, but will also help us understand human intelligence. 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(LeCunn: Facebook)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 have Worked all my life in Machine Learning and I’ve never seen one algorithm that knock over banchmarks like </a:t>
            </a:r>
            <a:r>
              <a:rPr b="0" lang="en-US" sz="2000" spc="-1" strike="noStrike">
                <a:solidFill>
                  <a:srgbClr val="b04a0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Deep Learning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. 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Andrew Ng (Stanford &amp; Baidu) 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Deep Learning is an algorithm which had no theoretical limitations of what it can learn. 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Geoffery Hinton (Google &amp; Tronto) 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Deep Learning would be complementary tool for human in performing the things that human are not naturally good 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Demis Hassabis (DeepMind)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20" name="Picture 4" descr=""/>
          <p:cNvPicPr/>
          <p:nvPr/>
        </p:nvPicPr>
        <p:blipFill>
          <a:blip r:embed="rId1"/>
          <a:stretch/>
        </p:blipFill>
        <p:spPr>
          <a:xfrm>
            <a:off x="17280" y="1770120"/>
            <a:ext cx="1037880" cy="852840"/>
          </a:xfrm>
          <a:prstGeom prst="rect">
            <a:avLst/>
          </a:prstGeom>
          <a:ln>
            <a:noFill/>
          </a:ln>
        </p:spPr>
      </p:pic>
      <p:pic>
        <p:nvPicPr>
          <p:cNvPr id="121" name="Picture 5" descr=""/>
          <p:cNvPicPr/>
          <p:nvPr/>
        </p:nvPicPr>
        <p:blipFill>
          <a:blip r:embed="rId2"/>
          <a:stretch/>
        </p:blipFill>
        <p:spPr>
          <a:xfrm>
            <a:off x="-11520" y="2921040"/>
            <a:ext cx="1066320" cy="739440"/>
          </a:xfrm>
          <a:prstGeom prst="rect">
            <a:avLst/>
          </a:prstGeom>
          <a:ln>
            <a:noFill/>
          </a:ln>
        </p:spPr>
      </p:pic>
      <p:pic>
        <p:nvPicPr>
          <p:cNvPr id="122" name="Picture 6" descr=""/>
          <p:cNvPicPr/>
          <p:nvPr/>
        </p:nvPicPr>
        <p:blipFill>
          <a:blip r:embed="rId3"/>
          <a:stretch/>
        </p:blipFill>
        <p:spPr>
          <a:xfrm>
            <a:off x="26640" y="3945600"/>
            <a:ext cx="1028520" cy="780840"/>
          </a:xfrm>
          <a:prstGeom prst="rect">
            <a:avLst/>
          </a:prstGeom>
          <a:ln>
            <a:noFill/>
          </a:ln>
        </p:spPr>
      </p:pic>
      <p:pic>
        <p:nvPicPr>
          <p:cNvPr id="123" name="Picture 7" descr=""/>
          <p:cNvPicPr/>
          <p:nvPr/>
        </p:nvPicPr>
        <p:blipFill>
          <a:blip r:embed="rId4"/>
          <a:stretch/>
        </p:blipFill>
        <p:spPr>
          <a:xfrm>
            <a:off x="26640" y="5133600"/>
            <a:ext cx="1028520" cy="898560"/>
          </a:xfrm>
          <a:prstGeom prst="rect">
            <a:avLst/>
          </a:prstGeom>
          <a:ln>
            <a:noFill/>
          </a:ln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Deep Learning in world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25" name="Content Placeholder 3" descr=""/>
          <p:cNvPicPr/>
          <p:nvPr/>
        </p:nvPicPr>
        <p:blipFill>
          <a:blip r:embed="rId1"/>
          <a:stretch/>
        </p:blipFill>
        <p:spPr>
          <a:xfrm>
            <a:off x="365760" y="4802040"/>
            <a:ext cx="2574720" cy="845640"/>
          </a:xfrm>
          <a:prstGeom prst="rect">
            <a:avLst/>
          </a:prstGeom>
          <a:ln>
            <a:noFill/>
          </a:ln>
        </p:spPr>
      </p:pic>
      <p:pic>
        <p:nvPicPr>
          <p:cNvPr id="126" name="Picture 4" descr=""/>
          <p:cNvPicPr/>
          <p:nvPr/>
        </p:nvPicPr>
        <p:blipFill>
          <a:blip r:embed="rId2"/>
          <a:stretch/>
        </p:blipFill>
        <p:spPr>
          <a:xfrm>
            <a:off x="3436200" y="4692240"/>
            <a:ext cx="2657160" cy="1027440"/>
          </a:xfrm>
          <a:prstGeom prst="rect">
            <a:avLst/>
          </a:prstGeom>
          <a:ln>
            <a:noFill/>
          </a:ln>
        </p:spPr>
      </p:pic>
      <p:pic>
        <p:nvPicPr>
          <p:cNvPr id="127" name="Picture 5" descr=""/>
          <p:cNvPicPr/>
          <p:nvPr/>
        </p:nvPicPr>
        <p:blipFill>
          <a:blip r:embed="rId3"/>
          <a:stretch/>
        </p:blipFill>
        <p:spPr>
          <a:xfrm>
            <a:off x="6882840" y="4802040"/>
            <a:ext cx="1391040" cy="1027440"/>
          </a:xfrm>
          <a:prstGeom prst="rect">
            <a:avLst/>
          </a:prstGeom>
          <a:ln>
            <a:noFill/>
          </a:ln>
        </p:spPr>
      </p:pic>
      <p:pic>
        <p:nvPicPr>
          <p:cNvPr id="128" name="Picture 6" descr=""/>
          <p:cNvPicPr/>
          <p:nvPr/>
        </p:nvPicPr>
        <p:blipFill>
          <a:blip r:embed="rId4"/>
          <a:stretch/>
        </p:blipFill>
        <p:spPr>
          <a:xfrm>
            <a:off x="10086840" y="4802040"/>
            <a:ext cx="1266480" cy="1228320"/>
          </a:xfrm>
          <a:prstGeom prst="rect">
            <a:avLst/>
          </a:prstGeom>
          <a:ln>
            <a:noFill/>
          </a:ln>
        </p:spPr>
      </p:pic>
      <p:sp>
        <p:nvSpPr>
          <p:cNvPr id="129" name="CustomShape 2"/>
          <p:cNvSpPr/>
          <p:nvPr/>
        </p:nvSpPr>
        <p:spPr>
          <a:xfrm>
            <a:off x="365760" y="2044800"/>
            <a:ext cx="2544480" cy="2556360"/>
          </a:xfrm>
          <a:prstGeom prst="roundRect">
            <a:avLst>
              <a:gd name="adj" fmla="val 16667"/>
            </a:avLst>
          </a:prstGeom>
          <a:solidFill>
            <a:srgbClr val="b01513"/>
          </a:solidFill>
          <a:ln w="19080">
            <a:solidFill>
              <a:srgbClr val="820f0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Google language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Search engine ranking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Speech recognition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3"/>
          <p:cNvSpPr/>
          <p:nvPr/>
        </p:nvSpPr>
        <p:spPr>
          <a:xfrm>
            <a:off x="3336120" y="2063880"/>
            <a:ext cx="2544480" cy="2556360"/>
          </a:xfrm>
          <a:prstGeom prst="roundRect">
            <a:avLst>
              <a:gd name="adj" fmla="val 16667"/>
            </a:avLst>
          </a:prstGeom>
          <a:solidFill>
            <a:srgbClr val="b01513"/>
          </a:solidFill>
          <a:ln w="19080">
            <a:solidFill>
              <a:srgbClr val="820f0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User preferences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Amazon Rekognition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Amazon Music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4"/>
          <p:cNvSpPr/>
          <p:nvPr/>
        </p:nvSpPr>
        <p:spPr>
          <a:xfrm>
            <a:off x="6306480" y="2063880"/>
            <a:ext cx="2544480" cy="2556360"/>
          </a:xfrm>
          <a:prstGeom prst="roundRect">
            <a:avLst>
              <a:gd name="adj" fmla="val 16667"/>
            </a:avLst>
          </a:prstGeom>
          <a:solidFill>
            <a:srgbClr val="b01513"/>
          </a:solidFill>
          <a:ln w="19080">
            <a:solidFill>
              <a:srgbClr val="820f0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Siri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Face Recognition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5"/>
          <p:cNvSpPr/>
          <p:nvPr/>
        </p:nvSpPr>
        <p:spPr>
          <a:xfrm>
            <a:off x="9276480" y="2063880"/>
            <a:ext cx="2544480" cy="2556360"/>
          </a:xfrm>
          <a:prstGeom prst="roundRect">
            <a:avLst>
              <a:gd name="adj" fmla="val 16667"/>
            </a:avLst>
          </a:prstGeom>
          <a:solidFill>
            <a:srgbClr val="b01513"/>
          </a:solidFill>
          <a:ln w="19080">
            <a:solidFill>
              <a:srgbClr val="820f0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Friend tagging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Personalized news feed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Mutual friend analysis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830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2019-01-19T14:14:38Z</dcterms:created>
  <dc:creator>abdullah khan</dc:creator>
  <dc:description/>
  <dc:language>en-US</dc:language>
  <cp:lastModifiedBy/>
  <dcterms:modified xsi:type="dcterms:W3CDTF">2019-01-21T16:05:30Z</dcterms:modified>
  <cp:revision>60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35</vt:i4>
  </property>
</Properties>
</file>